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2" r:id="rId2"/>
    <p:sldId id="268" r:id="rId3"/>
    <p:sldId id="270" r:id="rId4"/>
    <p:sldId id="267" r:id="rId5"/>
    <p:sldId id="271" r:id="rId6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6344F7-1517-41B4-8D0B-AB7976C1028A}" v="103" dt="2026-03-21T13:16:18.6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3390" autoAdjust="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77EC9-1961-486C-B815-D76C671883FE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9D1D1E-FC6D-4C46-9411-F205E921B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942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9D1D1E-FC6D-4C46-9411-F205E921B92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611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84F18-DF3E-6F22-23A9-0215375F0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1004C5-BD66-13E6-7124-93ECC66E3D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814E1-AE2C-DF9B-592A-E7EB52567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2D185-335A-E596-ECF8-23B1C7105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1B3AC-A01D-DC1A-01A7-A3B2534FF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56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E635F-1426-DE73-73A7-513061364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7C64E-6B34-8F6E-02CF-281C9B682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85EBC-3AAC-2E69-55A1-3E9B65AF1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EBE297-563B-B4A5-4B09-96DE521EC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FEEF17-1A93-89A4-A3BC-DDCD8AB21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26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B4488-8A11-E67F-2427-715A07816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19089A-DEA7-D619-7E51-988B51620F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6678F6-376E-DD87-E2DC-D0814AF5B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6DDD0-3D7C-2C58-9ACA-2F46044D6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A45D2-FC8C-542D-AD2A-66380689B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257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6B45B-FF4B-A1E1-4862-CA9CDA885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31AB7-4DAC-A1DB-C784-FAEC7CE0ED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F4B0BE-7262-9F50-8D03-8FFA79E5DF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7F5B96-B674-DF3B-1A34-D4D9B8F79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2E0960-29BE-96E7-C15B-656BEFFB7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73D5AC-D64E-DDB4-D253-476D7DDEC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25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4CE5A-2961-EAEF-CF6D-409542F3F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A3BD4-4B0F-80D3-5C4D-365646F2B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ADD206-9AF9-B939-DD88-D456E4AC2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642044-10CB-8F94-21C7-6366ABB183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9441FC-9803-7617-EB32-725EB6B032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6B6DE6-B10F-CF6E-DAF7-06C8573D0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195A18-29CA-40B1-B864-3CEC8FF50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FE7DDB-33E4-7A14-D458-7A74FAE02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57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F3113-7601-0267-E937-8D3A0EF85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C38CB6-68CE-06C8-C5F9-45BDCD90F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30B66C-EF36-E268-07F1-4EEDB6264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F9F119-BEB7-49E5-9BA8-836BB9F45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877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985EC4-6851-9DEF-AFFA-D491D669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68F4EB-3607-F70D-C972-50A110D2B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A1E4D-43E5-C159-26EC-3F2D81BEE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097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41D1D-F8CB-BC22-3D3E-B911CB4D6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6C3A7-4D85-365E-C297-33F5F8DE6B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EA3669-2BC3-E1C2-CB2A-83680786C5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20603-7742-663F-5B8D-1A3FF251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80B7FC-D289-30A6-FDE4-C633E6EF5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BF1E62-0678-8036-F80D-03B559226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645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01808-5F31-2489-AA31-F29F1C217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CDCF59-8BE7-8737-D0BB-C57BE7BB5C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CE0648-CF61-F54D-CCBD-00CF33A4F1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77284C-F4CD-3076-44D9-ACD377AAE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54751C-05B9-E10B-ADC5-8DA311891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4CF6BC-3B76-9E4F-C4D5-EB6E69BD3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028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6B953-DCCA-DAA5-E1B0-BB33B2B59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C81C13-4334-873F-8823-E7DF36906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D77C9-0542-FF1C-06FD-3E01B571A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C640C-70E6-EB62-F74B-42B4E123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3186ED-94A1-C48B-C07A-6BA122532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250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802BC9-84EC-7DBC-3648-34E33B6D79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66B335-D607-74D3-5121-E64E11DFC1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DFC08A-94F1-6678-57A4-016627FCA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45D77-BD7B-1A96-510E-2164FC3EE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36F0B-2992-6A4F-BE1F-C2D1F7F84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79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03714F-209E-9FF4-C67E-8CC86B59D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02A863-90D4-BEAC-580D-CAFCE0929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4DF6A-4529-381D-817E-2F40C6BCE3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ECF397-6506-4195-A9BD-F2594A7EC200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4FD7E-74CF-52E8-0FB9-5E4D88841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B1D7B-EA78-A51F-2CD8-5E51E9FC0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B3A09D-990E-4D73-A70E-07A9FB194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64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1FE6A1-9522-0413-C7F3-88B1EBB1E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6F1F2C8-798B-4CCE-A851-94AFAF350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FDA7E-4826-D37E-0894-274FC78586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0908" y="1220919"/>
            <a:ext cx="5425781" cy="2387600"/>
          </a:xfrm>
        </p:spPr>
        <p:txBody>
          <a:bodyPr>
            <a:normAutofit/>
          </a:bodyPr>
          <a:lstStyle/>
          <a:p>
            <a:pPr algn="l"/>
            <a:r>
              <a:rPr lang="en-GB"/>
              <a:t>Treasurers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B20D05-284E-714B-4443-E462D004A0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0908" y="3700593"/>
            <a:ext cx="5425781" cy="2387599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Willingham School Association </a:t>
            </a:r>
          </a:p>
          <a:p>
            <a:pPr algn="l"/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March 2025 - 28</a:t>
            </a:r>
            <a:r>
              <a:rPr lang="en-GB" baseline="30000" dirty="0"/>
              <a:t>th</a:t>
            </a:r>
            <a:r>
              <a:rPr lang="en-GB" dirty="0"/>
              <a:t> February 2026</a:t>
            </a:r>
          </a:p>
          <a:p>
            <a:pPr algn="l"/>
            <a:r>
              <a:rPr lang="en-GB" dirty="0"/>
              <a:t>(Treasurer – Ian Morgan)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Interim Account for 2025/2026 Year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55E9CD0-04B0-4A3C-B291-AD913379C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DD8BF3B-6066-418C-8D1A-75C5E396F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Block Arc 22">
            <a:extLst>
              <a:ext uri="{FF2B5EF4-FFF2-40B4-BE49-F238E27FC236}">
                <a16:creationId xmlns:a16="http://schemas.microsoft.com/office/drawing/2014/main" id="{80BC66F9-7A74-4286-AD22-1174052CC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8142CC3-2B5C-48E6-9DF0-6C8ACBAF2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B2D303B-3DD0-4319-9EAD-361847FEC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6A89C79-8EF3-4AF9-B3D9-59A883F41C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EFE5CE34-4543-42E5-B82C-1F3D12422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2AF41FE-63D7-4695-81D2-66D2510E4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422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8746A6-066B-DA91-3B1A-A7AD8A683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B9EE3F3-89B7-43C3-8651-C4C968309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FF38D8-505E-3353-7EC1-4EBD0F9AE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91443"/>
            <a:ext cx="4443154" cy="108781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Fund Raising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3AE4636-AEEC-45D6-84D4-7AC2DA48E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9CE0F4-2EB2-4F1F-8AAC-DB3571D9F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5541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C1E7A7-0776-5C31-F5EE-2F30E90E7578}"/>
              </a:ext>
            </a:extLst>
          </p:cNvPr>
          <p:cNvSpPr txBox="1"/>
          <p:nvPr/>
        </p:nvSpPr>
        <p:spPr>
          <a:xfrm>
            <a:off x="411480" y="2684095"/>
            <a:ext cx="4443154" cy="34928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/>
              <a:t>Total Fundraising</a:t>
            </a:r>
            <a:endParaRPr lang="en-US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£30,456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/>
              <a:t>Interest</a:t>
            </a:r>
            <a:endParaRPr lang="en-US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£275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89C93A8-DC18-C9BB-B9D6-DB08D15655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206844"/>
              </p:ext>
            </p:extLst>
          </p:nvPr>
        </p:nvGraphicFramePr>
        <p:xfrm>
          <a:off x="5330122" y="2003602"/>
          <a:ext cx="5729765" cy="312636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918381">
                  <a:extLst>
                    <a:ext uri="{9D8B030D-6E8A-4147-A177-3AD203B41FA5}">
                      <a16:colId xmlns:a16="http://schemas.microsoft.com/office/drawing/2014/main" val="2282050879"/>
                    </a:ext>
                  </a:extLst>
                </a:gridCol>
                <a:gridCol w="975360">
                  <a:extLst>
                    <a:ext uri="{9D8B030D-6E8A-4147-A177-3AD203B41FA5}">
                      <a16:colId xmlns:a16="http://schemas.microsoft.com/office/drawing/2014/main" val="4142928166"/>
                    </a:ext>
                  </a:extLst>
                </a:gridCol>
                <a:gridCol w="836024">
                  <a:extLst>
                    <a:ext uri="{9D8B030D-6E8A-4147-A177-3AD203B41FA5}">
                      <a16:colId xmlns:a16="http://schemas.microsoft.com/office/drawing/2014/main" val="716106499"/>
                    </a:ext>
                  </a:extLst>
                </a:gridCol>
              </a:tblGrid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 cap="none" spc="0" dirty="0">
                          <a:solidFill>
                            <a:schemeClr val="tx1"/>
                          </a:solidFill>
                          <a:effectLst/>
                        </a:rPr>
                        <a:t>Category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 cap="none" spc="0" dirty="0">
                          <a:solidFill>
                            <a:schemeClr val="tx1"/>
                          </a:solidFill>
                          <a:effectLst/>
                        </a:rPr>
                        <a:t>Amount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b="1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343809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 dirty="0">
                          <a:solidFill>
                            <a:schemeClr val="tx1"/>
                          </a:solidFill>
                          <a:effectLst/>
                        </a:rPr>
                        <a:t>Fen Gallop 2025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£8,028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4517095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Grants (Swimming Pool)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£6,000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3030006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Co-Op Community Fund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£2,143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1904634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Colour Run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£2,588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2161214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Xmas Fete 2025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£2,780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6110143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Ice Creams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£1,098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8779589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Summer Fete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£978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0819684"/>
                  </a:ext>
                </a:extLst>
              </a:tr>
              <a:tr h="34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School Lottery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£788</a:t>
                      </a: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0" marR="11278" marT="11278" marB="1127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0926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1709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60E482-8F25-66F0-E0EB-35DB2ED0EE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51D2D0-A763-7E99-6898-0BEBC9141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Expenses and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Dispursement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267200" y="630936"/>
            <a:ext cx="18288" cy="5590381"/>
          </a:xfrm>
          <a:custGeom>
            <a:avLst/>
            <a:gdLst>
              <a:gd name="csX0" fmla="*/ 0 w 18288"/>
              <a:gd name="csY0" fmla="*/ 0 h 5590381"/>
              <a:gd name="csX1" fmla="*/ 18288 w 18288"/>
              <a:gd name="csY1" fmla="*/ 0 h 5590381"/>
              <a:gd name="csX2" fmla="*/ 18288 w 18288"/>
              <a:gd name="csY2" fmla="*/ 754701 h 5590381"/>
              <a:gd name="csX3" fmla="*/ 18288 w 18288"/>
              <a:gd name="csY3" fmla="*/ 1565307 h 5590381"/>
              <a:gd name="csX4" fmla="*/ 18288 w 18288"/>
              <a:gd name="csY4" fmla="*/ 2152297 h 5590381"/>
              <a:gd name="csX5" fmla="*/ 18288 w 18288"/>
              <a:gd name="csY5" fmla="*/ 2906998 h 5590381"/>
              <a:gd name="csX6" fmla="*/ 18288 w 18288"/>
              <a:gd name="csY6" fmla="*/ 3549892 h 5590381"/>
              <a:gd name="csX7" fmla="*/ 18288 w 18288"/>
              <a:gd name="csY7" fmla="*/ 4080978 h 5590381"/>
              <a:gd name="csX8" fmla="*/ 18288 w 18288"/>
              <a:gd name="csY8" fmla="*/ 4835680 h 5590381"/>
              <a:gd name="csX9" fmla="*/ 18288 w 18288"/>
              <a:gd name="csY9" fmla="*/ 5590381 h 5590381"/>
              <a:gd name="csX10" fmla="*/ 0 w 18288"/>
              <a:gd name="csY10" fmla="*/ 5590381 h 5590381"/>
              <a:gd name="csX11" fmla="*/ 0 w 18288"/>
              <a:gd name="csY11" fmla="*/ 4835680 h 5590381"/>
              <a:gd name="csX12" fmla="*/ 0 w 18288"/>
              <a:gd name="csY12" fmla="*/ 4304593 h 5590381"/>
              <a:gd name="csX13" fmla="*/ 0 w 18288"/>
              <a:gd name="csY13" fmla="*/ 3773507 h 5590381"/>
              <a:gd name="csX14" fmla="*/ 0 w 18288"/>
              <a:gd name="csY14" fmla="*/ 3186517 h 5590381"/>
              <a:gd name="csX15" fmla="*/ 0 w 18288"/>
              <a:gd name="csY15" fmla="*/ 2487720 h 5590381"/>
              <a:gd name="csX16" fmla="*/ 0 w 18288"/>
              <a:gd name="csY16" fmla="*/ 1956633 h 5590381"/>
              <a:gd name="csX17" fmla="*/ 0 w 18288"/>
              <a:gd name="csY17" fmla="*/ 1425547 h 5590381"/>
              <a:gd name="csX18" fmla="*/ 0 w 18288"/>
              <a:gd name="csY18" fmla="*/ 614942 h 5590381"/>
              <a:gd name="csX19" fmla="*/ 0 w 18288"/>
              <a:gd name="csY19" fmla="*/ 0 h 55903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</a:cxnLst>
            <a:rect l="l" t="t" r="r" b="b"/>
            <a:pathLst>
              <a:path w="18288" h="5590381" fill="none" extrusionOk="0">
                <a:moveTo>
                  <a:pt x="0" y="0"/>
                </a:moveTo>
                <a:cubicBezTo>
                  <a:pt x="7726" y="-435"/>
                  <a:pt x="14198" y="437"/>
                  <a:pt x="18288" y="0"/>
                </a:cubicBezTo>
                <a:cubicBezTo>
                  <a:pt x="-5226" y="225076"/>
                  <a:pt x="46275" y="562283"/>
                  <a:pt x="18288" y="754701"/>
                </a:cubicBezTo>
                <a:cubicBezTo>
                  <a:pt x="-9699" y="947119"/>
                  <a:pt x="30081" y="1239251"/>
                  <a:pt x="18288" y="1565307"/>
                </a:cubicBezTo>
                <a:cubicBezTo>
                  <a:pt x="6495" y="1891363"/>
                  <a:pt x="7160" y="1999140"/>
                  <a:pt x="18288" y="2152297"/>
                </a:cubicBezTo>
                <a:cubicBezTo>
                  <a:pt x="29417" y="2305454"/>
                  <a:pt x="28705" y="2598333"/>
                  <a:pt x="18288" y="2906998"/>
                </a:cubicBezTo>
                <a:cubicBezTo>
                  <a:pt x="7871" y="3215663"/>
                  <a:pt x="35263" y="3327412"/>
                  <a:pt x="18288" y="3549892"/>
                </a:cubicBezTo>
                <a:cubicBezTo>
                  <a:pt x="1313" y="3772372"/>
                  <a:pt x="38561" y="3843836"/>
                  <a:pt x="18288" y="4080978"/>
                </a:cubicBezTo>
                <a:cubicBezTo>
                  <a:pt x="-1985" y="4318120"/>
                  <a:pt x="-3806" y="4511166"/>
                  <a:pt x="18288" y="4835680"/>
                </a:cubicBezTo>
                <a:cubicBezTo>
                  <a:pt x="40382" y="5160194"/>
                  <a:pt x="-13070" y="5401748"/>
                  <a:pt x="18288" y="5590381"/>
                </a:cubicBezTo>
                <a:cubicBezTo>
                  <a:pt x="12010" y="5589863"/>
                  <a:pt x="6799" y="5589982"/>
                  <a:pt x="0" y="5590381"/>
                </a:cubicBezTo>
                <a:cubicBezTo>
                  <a:pt x="-6480" y="5250523"/>
                  <a:pt x="-32148" y="5052531"/>
                  <a:pt x="0" y="4835680"/>
                </a:cubicBezTo>
                <a:cubicBezTo>
                  <a:pt x="32148" y="4618829"/>
                  <a:pt x="5352" y="4496374"/>
                  <a:pt x="0" y="4304593"/>
                </a:cubicBezTo>
                <a:cubicBezTo>
                  <a:pt x="-5352" y="4112812"/>
                  <a:pt x="9645" y="3919423"/>
                  <a:pt x="0" y="3773507"/>
                </a:cubicBezTo>
                <a:cubicBezTo>
                  <a:pt x="-9645" y="3627591"/>
                  <a:pt x="-10654" y="3330687"/>
                  <a:pt x="0" y="3186517"/>
                </a:cubicBezTo>
                <a:cubicBezTo>
                  <a:pt x="10654" y="3042347"/>
                  <a:pt x="18181" y="2635923"/>
                  <a:pt x="0" y="2487720"/>
                </a:cubicBezTo>
                <a:cubicBezTo>
                  <a:pt x="-18181" y="2339517"/>
                  <a:pt x="-7947" y="2113537"/>
                  <a:pt x="0" y="1956633"/>
                </a:cubicBezTo>
                <a:cubicBezTo>
                  <a:pt x="7947" y="1799729"/>
                  <a:pt x="-15145" y="1657735"/>
                  <a:pt x="0" y="1425547"/>
                </a:cubicBezTo>
                <a:cubicBezTo>
                  <a:pt x="15145" y="1193359"/>
                  <a:pt x="-23832" y="948054"/>
                  <a:pt x="0" y="614942"/>
                </a:cubicBezTo>
                <a:cubicBezTo>
                  <a:pt x="23832" y="281831"/>
                  <a:pt x="2816" y="129878"/>
                  <a:pt x="0" y="0"/>
                </a:cubicBezTo>
                <a:close/>
              </a:path>
              <a:path w="18288" h="5590381" stroke="0" extrusionOk="0">
                <a:moveTo>
                  <a:pt x="0" y="0"/>
                </a:moveTo>
                <a:cubicBezTo>
                  <a:pt x="5871" y="848"/>
                  <a:pt x="11713" y="-200"/>
                  <a:pt x="18288" y="0"/>
                </a:cubicBezTo>
                <a:cubicBezTo>
                  <a:pt x="41141" y="165299"/>
                  <a:pt x="3613" y="427555"/>
                  <a:pt x="18288" y="698798"/>
                </a:cubicBezTo>
                <a:cubicBezTo>
                  <a:pt x="32963" y="970041"/>
                  <a:pt x="19680" y="1226199"/>
                  <a:pt x="18288" y="1397595"/>
                </a:cubicBezTo>
                <a:cubicBezTo>
                  <a:pt x="16896" y="1568991"/>
                  <a:pt x="38798" y="1794517"/>
                  <a:pt x="18288" y="2152297"/>
                </a:cubicBezTo>
                <a:cubicBezTo>
                  <a:pt x="-2222" y="2510077"/>
                  <a:pt x="40846" y="2594424"/>
                  <a:pt x="18288" y="2739287"/>
                </a:cubicBezTo>
                <a:cubicBezTo>
                  <a:pt x="-4270" y="2884150"/>
                  <a:pt x="27117" y="3129706"/>
                  <a:pt x="18288" y="3493988"/>
                </a:cubicBezTo>
                <a:cubicBezTo>
                  <a:pt x="9459" y="3858270"/>
                  <a:pt x="54201" y="4041447"/>
                  <a:pt x="18288" y="4304593"/>
                </a:cubicBezTo>
                <a:cubicBezTo>
                  <a:pt x="-17625" y="4567740"/>
                  <a:pt x="49627" y="5149125"/>
                  <a:pt x="18288" y="5590381"/>
                </a:cubicBezTo>
                <a:cubicBezTo>
                  <a:pt x="10860" y="5590744"/>
                  <a:pt x="7568" y="5590157"/>
                  <a:pt x="0" y="5590381"/>
                </a:cubicBezTo>
                <a:cubicBezTo>
                  <a:pt x="36767" y="5266821"/>
                  <a:pt x="-16223" y="5116146"/>
                  <a:pt x="0" y="4835680"/>
                </a:cubicBezTo>
                <a:cubicBezTo>
                  <a:pt x="16223" y="4555214"/>
                  <a:pt x="-16316" y="4356490"/>
                  <a:pt x="0" y="4136882"/>
                </a:cubicBezTo>
                <a:cubicBezTo>
                  <a:pt x="16316" y="3917274"/>
                  <a:pt x="8005" y="3773465"/>
                  <a:pt x="0" y="3549892"/>
                </a:cubicBezTo>
                <a:cubicBezTo>
                  <a:pt x="-8005" y="3326319"/>
                  <a:pt x="27623" y="3052456"/>
                  <a:pt x="0" y="2851094"/>
                </a:cubicBezTo>
                <a:cubicBezTo>
                  <a:pt x="-27623" y="2649732"/>
                  <a:pt x="5614" y="2455815"/>
                  <a:pt x="0" y="2264104"/>
                </a:cubicBezTo>
                <a:cubicBezTo>
                  <a:pt x="-5614" y="2072393"/>
                  <a:pt x="22598" y="1990723"/>
                  <a:pt x="0" y="1733018"/>
                </a:cubicBezTo>
                <a:cubicBezTo>
                  <a:pt x="-22598" y="1475313"/>
                  <a:pt x="-6965" y="1369123"/>
                  <a:pt x="0" y="1090124"/>
                </a:cubicBezTo>
                <a:cubicBezTo>
                  <a:pt x="6965" y="811125"/>
                  <a:pt x="-19273" y="507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3114097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9F56E0-11A7-8984-051E-4E4B0C0D9192}"/>
              </a:ext>
            </a:extLst>
          </p:cNvPr>
          <p:cNvSpPr txBox="1"/>
          <p:nvPr/>
        </p:nvSpPr>
        <p:spPr>
          <a:xfrm>
            <a:off x="4654296" y="4798577"/>
            <a:ext cx="6894576" cy="14284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Total Expenses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£23,795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F5A5C5A-6F9C-247C-4D3D-4991D5EA7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051636"/>
              </p:ext>
            </p:extLst>
          </p:nvPr>
        </p:nvGraphicFramePr>
        <p:xfrm>
          <a:off x="4654296" y="729629"/>
          <a:ext cx="6894576" cy="3716256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4992621">
                  <a:extLst>
                    <a:ext uri="{9D8B030D-6E8A-4147-A177-3AD203B41FA5}">
                      <a16:colId xmlns:a16="http://schemas.microsoft.com/office/drawing/2014/main" val="1365552135"/>
                    </a:ext>
                  </a:extLst>
                </a:gridCol>
                <a:gridCol w="1901955">
                  <a:extLst>
                    <a:ext uri="{9D8B030D-6E8A-4147-A177-3AD203B41FA5}">
                      <a16:colId xmlns:a16="http://schemas.microsoft.com/office/drawing/2014/main" val="868788513"/>
                    </a:ext>
                  </a:extLst>
                </a:gridCol>
              </a:tblGrid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 dirty="0">
                          <a:effectLst/>
                        </a:rPr>
                        <a:t>Category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 dirty="0">
                          <a:effectLst/>
                        </a:rPr>
                        <a:t>Paid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960869810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700" dirty="0">
                          <a:effectLst/>
                        </a:rPr>
                        <a:t>Funding for school (trips, equipment etc.)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>
                          <a:effectLst/>
                        </a:rPr>
                        <a:t>£11,212.77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3212925061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Grants (Swimming Pool)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£5,733.20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2735204746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Fen Gallop 2025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£2,992.66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125221102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House t-shirts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£1,028.40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593537992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Summer Fete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£762.59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187122359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Colour Run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£747.22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2475160714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Xmas Fete 2025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£497.25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3667864439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Xmas Fete (prior year)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£257.45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3712495015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Indirect Expenses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£191.00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3687993660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Fathers Day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£174.25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3670983353"/>
                  </a:ext>
                </a:extLst>
              </a:tr>
              <a:tr h="3096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>
                          <a:effectLst/>
                        </a:rPr>
                        <a:t>Movie Night</a:t>
                      </a:r>
                    </a:p>
                  </a:txBody>
                  <a:tcPr marL="7236" marR="7236" marT="7236" marB="723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>
                          <a:effectLst/>
                        </a:rPr>
                        <a:t>£120.12</a:t>
                      </a:r>
                    </a:p>
                  </a:txBody>
                  <a:tcPr marL="7236" marR="7236" marT="7236" marB="7236" anchor="ctr"/>
                </a:tc>
                <a:extLst>
                  <a:ext uri="{0D108BD9-81ED-4DB2-BD59-A6C34878D82A}">
                    <a16:rowId xmlns:a16="http://schemas.microsoft.com/office/drawing/2014/main" val="636528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875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9E52D4-E89F-E519-4F54-BF2E45F2B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49429C-4A3D-5F33-73BF-95FB42FD3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Cash Position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9DCA28-CF5A-F4D5-01F8-68251CCE2ACD}"/>
              </a:ext>
            </a:extLst>
          </p:cNvPr>
          <p:cNvSpPr txBox="1"/>
          <p:nvPr/>
        </p:nvSpPr>
        <p:spPr>
          <a:xfrm>
            <a:off x="638881" y="5421834"/>
            <a:ext cx="10909643" cy="14361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 end of February, WSA had £29,143.01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000" dirty="0"/>
              <a:t>Healthy Cash Position – Co-Op Funding and Swimming Pool Grants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Payments to School and Late Xmas Fete Expense Claims : ~£8,000 (TBC)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3500" b="1" i="1" dirty="0"/>
              <a:t>Actual Funds Available : ~£21,000</a:t>
            </a:r>
            <a:endParaRPr lang="en-US" sz="3500" b="1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BD94E8E-452D-FBCA-5F33-7FFFBC25CB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1048738"/>
              </p:ext>
            </p:extLst>
          </p:nvPr>
        </p:nvGraphicFramePr>
        <p:xfrm>
          <a:off x="319265" y="1982545"/>
          <a:ext cx="11548872" cy="31237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1597">
                  <a:extLst>
                    <a:ext uri="{9D8B030D-6E8A-4147-A177-3AD203B41FA5}">
                      <a16:colId xmlns:a16="http://schemas.microsoft.com/office/drawing/2014/main" val="1146365881"/>
                    </a:ext>
                  </a:extLst>
                </a:gridCol>
                <a:gridCol w="3282425">
                  <a:extLst>
                    <a:ext uri="{9D8B030D-6E8A-4147-A177-3AD203B41FA5}">
                      <a16:colId xmlns:a16="http://schemas.microsoft.com/office/drawing/2014/main" val="1687496128"/>
                    </a:ext>
                  </a:extLst>
                </a:gridCol>
                <a:gridCol w="3156178">
                  <a:extLst>
                    <a:ext uri="{9D8B030D-6E8A-4147-A177-3AD203B41FA5}">
                      <a16:colId xmlns:a16="http://schemas.microsoft.com/office/drawing/2014/main" val="480491203"/>
                    </a:ext>
                  </a:extLst>
                </a:gridCol>
                <a:gridCol w="3408672">
                  <a:extLst>
                    <a:ext uri="{9D8B030D-6E8A-4147-A177-3AD203B41FA5}">
                      <a16:colId xmlns:a16="http://schemas.microsoft.com/office/drawing/2014/main" val="2187931500"/>
                    </a:ext>
                  </a:extLst>
                </a:gridCol>
              </a:tblGrid>
              <a:tr h="3684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Bank Before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Bank After</a:t>
                      </a:r>
                      <a:endParaRPr lang="en-GB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Change </a:t>
                      </a:r>
                      <a:endParaRPr lang="en-GB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134278807"/>
                  </a:ext>
                </a:extLst>
              </a:tr>
              <a:tr h="68881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Current A/C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£                                   460.91 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 £                             3,755.24 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£                                 3,294.33 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738727899"/>
                  </a:ext>
                </a:extLst>
              </a:tr>
              <a:tr h="68881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Deposit A/C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 £                             20,925.99 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£                           21,704.96 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£                                     778.97 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930435322"/>
                  </a:ext>
                </a:extLst>
              </a:tr>
              <a:tr h="68881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Petty Cash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£                                   820.05 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£                             3,682.81 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 £                                 2,862.76 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84328853"/>
                  </a:ext>
                </a:extLst>
              </a:tr>
              <a:tr h="68881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b="1" i="1" u="none" strike="noStrike">
                          <a:effectLst/>
                        </a:rPr>
                        <a:t>Total</a:t>
                      </a:r>
                      <a:endParaRPr lang="en-GB" sz="20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b="1" i="1" u="none" strike="noStrike" dirty="0">
                          <a:effectLst/>
                        </a:rPr>
                        <a:t> £                             22,206.95 </a:t>
                      </a:r>
                      <a:endParaRPr lang="en-GB" sz="20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b="1" i="1" u="none" strike="noStrike" dirty="0">
                          <a:effectLst/>
                        </a:rPr>
                        <a:t> £                           29,143.01 </a:t>
                      </a:r>
                      <a:endParaRPr lang="en-GB" sz="20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2000" b="1" i="1" u="none" strike="noStrike" dirty="0">
                          <a:effectLst/>
                        </a:rPr>
                        <a:t> £                                 6,936.06 </a:t>
                      </a:r>
                      <a:endParaRPr lang="en-GB" sz="20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98602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8184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A970D-AE92-6311-FBAF-5724F4833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400"/>
              <a:t>Thanks</a:t>
            </a:r>
            <a:endParaRPr lang="en-GB" sz="5400"/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4235A-1B2D-BC7A-15CF-B151C3DD14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5" y="2660904"/>
            <a:ext cx="7110985" cy="3547872"/>
          </a:xfrm>
        </p:spPr>
        <p:txBody>
          <a:bodyPr anchor="t">
            <a:normAutofit/>
          </a:bodyPr>
          <a:lstStyle/>
          <a:p>
            <a:r>
              <a:rPr lang="en-US" sz="2000" dirty="0"/>
              <a:t>Without your help, we wouldn’t be able to provide :</a:t>
            </a:r>
          </a:p>
          <a:p>
            <a:br>
              <a:rPr lang="en-US" sz="2000" dirty="0"/>
            </a:br>
            <a:r>
              <a:rPr lang="en-US" sz="2000" dirty="0"/>
              <a:t>Replacement Scramble Net, TTRS, </a:t>
            </a:r>
            <a:r>
              <a:rPr lang="en-US" sz="2000" dirty="0" err="1"/>
              <a:t>Numbots</a:t>
            </a:r>
            <a:r>
              <a:rPr lang="en-US" sz="2000" dirty="0"/>
              <a:t>, Gym Mats, Sports Equipment, Sensory Circuits, Cognitive Math, Y6 Trophies, Ferry Meadows, History off the Page, Verulamium, Warhorse, Young Voices, Wicken Fen, Polar Trip, Visits to Sedwick, St Albans, </a:t>
            </a:r>
            <a:r>
              <a:rPr lang="en-US" sz="2000" dirty="0" err="1"/>
              <a:t>Westowe</a:t>
            </a:r>
            <a:r>
              <a:rPr lang="en-US" sz="2000" dirty="0"/>
              <a:t>, Planetarium, or use a Swimming Pool !</a:t>
            </a:r>
          </a:p>
          <a:p>
            <a:r>
              <a:rPr lang="en-GB" sz="2000" dirty="0"/>
              <a:t>If you have any spare time to help us do more, give us a shout !</a:t>
            </a:r>
            <a:endParaRPr lang="en-US" sz="2000" dirty="0"/>
          </a:p>
        </p:txBody>
      </p:sp>
      <p:pic>
        <p:nvPicPr>
          <p:cNvPr id="7" name="Graphic 6" descr="Like">
            <a:extLst>
              <a:ext uri="{FF2B5EF4-FFF2-40B4-BE49-F238E27FC236}">
                <a16:creationId xmlns:a16="http://schemas.microsoft.com/office/drawing/2014/main" id="{68CC5299-B0B5-B1D2-C4EE-10955235450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522682" y="699516"/>
            <a:ext cx="4035334" cy="403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954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</Words>
  <Application>Microsoft Office PowerPoint</Application>
  <PresentationFormat>Widescreen</PresentationFormat>
  <Paragraphs>87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Office Theme</vt:lpstr>
      <vt:lpstr>Treasurers Report</vt:lpstr>
      <vt:lpstr>Fund Raising</vt:lpstr>
      <vt:lpstr>Expenses and Dispursement</vt:lpstr>
      <vt:lpstr>Cash Position</vt:lpstr>
      <vt:lpstr>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Ian Morgan</dc:creator>
  <cp:lastModifiedBy>Tamar Oviatt-Ham</cp:lastModifiedBy>
  <cp:revision>2</cp:revision>
  <cp:lastPrinted>2026-03-21T13:16:19Z</cp:lastPrinted>
  <dcterms:created xsi:type="dcterms:W3CDTF">2025-04-27T09:51:19Z</dcterms:created>
  <dcterms:modified xsi:type="dcterms:W3CDTF">2026-05-12T15:02:24Z</dcterms:modified>
</cp:coreProperties>
</file>